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exend SemiBold"/>
      <p:regular r:id="rId24"/>
      <p:bold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Lexen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exend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font" Target="fonts/LexendSemiBold-bold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c504254e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c504254e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c504254e2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c504254e2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c504254e2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c504254e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4c504254e2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4c504254e2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c504254e2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c504254e2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4c504254e2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4c504254e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c504254e2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c504254e2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4c504254e2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4c504254e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c504254e2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c504254e2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c504254e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c504254e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c504254e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c504254e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c504254e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c504254e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504254e2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504254e2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c504254e2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c504254e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c504254e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c504254e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c504254e2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c504254e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c504254e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c504254e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c504254e2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c504254e2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6" name="Google Shape;146;p11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11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11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11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11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11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19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4" name="Google Shape;264;p19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5" name="Google Shape;265;p19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19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7" name="Google Shape;267;p19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8" name="Google Shape;268;p19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3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4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7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38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8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8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0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0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0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9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eeg-Hson/CS2704-Market-Prediction-Algorith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keeg-Hson/CS2704-Market-Prediction-Algorith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CS2704: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Final Project</a:t>
            </a:r>
            <a:endParaRPr sz="2900"/>
          </a:p>
        </p:txBody>
      </p:sp>
      <p:sp>
        <p:nvSpPr>
          <p:cNvPr id="468" name="Google Shape;468;p41"/>
          <p:cNvSpPr txBox="1"/>
          <p:nvPr>
            <p:ph idx="2" type="title"/>
          </p:nvPr>
        </p:nvSpPr>
        <p:spPr>
          <a:xfrm>
            <a:off x="2291400" y="1821350"/>
            <a:ext cx="48024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60"/>
              <a:t>Live </a:t>
            </a:r>
            <a:r>
              <a:rPr lang="en" sz="5260"/>
              <a:t>Market Prediction Using AI</a:t>
            </a:r>
            <a:endParaRPr sz="5260"/>
          </a:p>
        </p:txBody>
      </p:sp>
      <p:sp>
        <p:nvSpPr>
          <p:cNvPr id="469" name="Google Shape;469;p41"/>
          <p:cNvSpPr txBox="1"/>
          <p:nvPr>
            <p:ph type="title"/>
          </p:nvPr>
        </p:nvSpPr>
        <p:spPr>
          <a:xfrm>
            <a:off x="2517900" y="4167000"/>
            <a:ext cx="5370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By: Keegan Hutchinson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-57150" y="4763325"/>
            <a:ext cx="9903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GitHub Repo: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https://github.com/keeg-Hson/CS2704-Market-Prediction-Algorithm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0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3: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Results</a:t>
            </a:r>
            <a:endParaRPr sz="2900"/>
          </a:p>
        </p:txBody>
      </p:sp>
      <p:pic>
        <p:nvPicPr>
          <p:cNvPr id="568" name="Google Shape;568;p50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569" name="Google Shape;569;p50" title="ChatGPT Image Apr 7, 2025, 08_24_35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570" name="Google Shape;570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60"/>
              <a:t>Generated Visualizations:</a:t>
            </a:r>
            <a:endParaRPr b="1"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1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</a:t>
            </a:r>
            <a:r>
              <a:rPr lang="en" sz="2300"/>
              <a:t>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Findings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1"/>
          <p:cNvSpPr txBox="1"/>
          <p:nvPr>
            <p:ph idx="3" type="body"/>
          </p:nvPr>
        </p:nvSpPr>
        <p:spPr>
          <a:xfrm>
            <a:off x="323950" y="178780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2008 and 2020 stock market crashes, as well as subsequent rebounds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 this case, larger arrow clusters=higher probabilities of market volatility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recently, algorithm is adequately anticipated ongoing 2025 market crash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According to my algorithms continued evaluation, this current  crash is expected to continue (not a financial advisor btw)</a:t>
            </a:r>
            <a:endParaRPr/>
          </a:p>
        </p:txBody>
      </p:sp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51" title="Screen Shot 2025-04-07 at 2.44.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50" y="1208200"/>
            <a:ext cx="5238948" cy="32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60"/>
              <a:t>Terminal Output:</a:t>
            </a:r>
            <a:endParaRPr b="1"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Findings: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2"/>
          <p:cNvSpPr txBox="1"/>
          <p:nvPr>
            <p:ph idx="3" type="body"/>
          </p:nvPr>
        </p:nvSpPr>
        <p:spPr>
          <a:xfrm>
            <a:off x="323950" y="178780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are the key metrics as extracted from both our parsed data and subsequent algorithmic synthesis </a:t>
            </a:r>
            <a:r>
              <a:rPr b="1" lang="en" sz="1400"/>
              <a:t>(as of 04/07/2025)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Plotted outputs largely based off of this data + associated calculations.</a:t>
            </a:r>
            <a:endParaRPr sz="1400"/>
          </a:p>
        </p:txBody>
      </p:sp>
      <p:sp>
        <p:nvSpPr>
          <p:cNvPr id="587" name="Google Shape;587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52" title="Screen Shot 2025-04-07 at 6.06.2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125" y="1208200"/>
            <a:ext cx="5200849" cy="32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53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4: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Use Cases</a:t>
            </a:r>
            <a:endParaRPr sz="2900"/>
          </a:p>
        </p:txBody>
      </p:sp>
      <p:pic>
        <p:nvPicPr>
          <p:cNvPr id="595" name="Google Shape;595;p53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596" name="Google Shape;596;p53" title="ChatGPT Image Apr 7, 2025, 08_55_04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597" name="Google Shape;597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 SemiBold"/>
                <a:ea typeface="Lexend SemiBold"/>
                <a:cs typeface="Lexend SemiBold"/>
                <a:sym typeface="Lexend SemiBold"/>
              </a:rPr>
              <a:t>Software Use Cases:</a:t>
            </a:r>
            <a:r>
              <a:rPr lang="en" sz="20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endParaRPr sz="2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4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Would Prove Useful For</a:t>
            </a:r>
            <a:r>
              <a:rPr lang="en" sz="1700" u="sng"/>
              <a:t>:</a:t>
            </a:r>
            <a:r>
              <a:rPr lang="en" sz="1400" u="sng"/>
              <a:t> </a:t>
            </a:r>
            <a:endParaRPr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4"/>
          <p:cNvSpPr txBox="1"/>
          <p:nvPr>
            <p:ph idx="3" type="body"/>
          </p:nvPr>
        </p:nvSpPr>
        <p:spPr>
          <a:xfrm>
            <a:off x="323950" y="1536795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Traders/Analysts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Early crash/spike forecasting to guide early buying decisions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Financial Institutions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AI assisted </a:t>
            </a:r>
            <a:r>
              <a:rPr lang="en" sz="1300"/>
              <a:t>forecasting</a:t>
            </a:r>
            <a:r>
              <a:rPr lang="en" sz="1300"/>
              <a:t>, short term market moves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FinTech Apps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Embedding live AI prediction capabilities into investment platforms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Research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KPI </a:t>
            </a:r>
            <a:r>
              <a:rPr lang="en" sz="1300"/>
              <a:t>correlation</a:t>
            </a:r>
            <a:r>
              <a:rPr lang="en" sz="1300"/>
              <a:t> exploration  + ML model testing</a:t>
            </a:r>
            <a:endParaRPr sz="1300"/>
          </a:p>
        </p:txBody>
      </p:sp>
      <p:sp>
        <p:nvSpPr>
          <p:cNvPr id="605" name="Google Shape;605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54" title="ChatGPT Image Apr 7, 2025, 08_18_10 PM.png"/>
          <p:cNvPicPr preferRelativeResize="0"/>
          <p:nvPr/>
        </p:nvPicPr>
        <p:blipFill rotWithShape="1">
          <a:blip r:embed="rId3">
            <a:alphaModFix/>
          </a:blip>
          <a:srcRect b="2758" l="0" r="0" t="2758"/>
          <a:stretch/>
        </p:blipFill>
        <p:spPr>
          <a:xfrm>
            <a:off x="3805125" y="1208200"/>
            <a:ext cx="5200850" cy="32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55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5: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Future Improvements</a:t>
            </a:r>
            <a:endParaRPr sz="2900"/>
          </a:p>
        </p:txBody>
      </p:sp>
      <p:pic>
        <p:nvPicPr>
          <p:cNvPr id="613" name="Google Shape;613;p55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614" name="Google Shape;614;p55" title="ChatGPT Image Apr 7, 2025, 08_49_58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615" name="Google Shape;615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Future Improvements: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6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Things to Consider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6"/>
          <p:cNvSpPr txBox="1"/>
          <p:nvPr>
            <p:ph idx="3" type="body"/>
          </p:nvPr>
        </p:nvSpPr>
        <p:spPr>
          <a:xfrm>
            <a:off x="323950" y="170375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Model overly reliant on technical indicators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KPI metrics limited, sole prediction metrics used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implement broader array of KPI metrics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also </a:t>
            </a:r>
            <a:r>
              <a:rPr lang="en" sz="1300"/>
              <a:t>implement</a:t>
            </a:r>
            <a:r>
              <a:rPr lang="en" sz="1300"/>
              <a:t> non-numerical metrics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I.e: Macroeconomic conditions, news sentiment/social media parsing function</a:t>
            </a:r>
            <a:endParaRPr sz="1300"/>
          </a:p>
        </p:txBody>
      </p:sp>
      <p:sp>
        <p:nvSpPr>
          <p:cNvPr id="623" name="Google Shape;623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56" title="ChatGPT Image Apr 7, 2025, 08_05_30 PM.png"/>
          <p:cNvPicPr preferRelativeResize="0"/>
          <p:nvPr/>
        </p:nvPicPr>
        <p:blipFill rotWithShape="1">
          <a:blip r:embed="rId3">
            <a:alphaModFix/>
          </a:blip>
          <a:srcRect b="2758" l="0" r="0" t="2758"/>
          <a:stretch/>
        </p:blipFill>
        <p:spPr>
          <a:xfrm>
            <a:off x="3805125" y="1208200"/>
            <a:ext cx="5200850" cy="32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Future Improvements (Part 2):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7"/>
          <p:cNvSpPr txBox="1"/>
          <p:nvPr>
            <p:ph idx="1" type="subTitle"/>
          </p:nvPr>
        </p:nvSpPr>
        <p:spPr>
          <a:xfrm>
            <a:off x="323945" y="1137506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Things to Consider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7"/>
          <p:cNvSpPr txBox="1"/>
          <p:nvPr>
            <p:ph idx="3" type="body"/>
          </p:nvPr>
        </p:nvSpPr>
        <p:spPr>
          <a:xfrm>
            <a:off x="276400" y="1459450"/>
            <a:ext cx="34095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Move away from Random Forest Classifier</a:t>
            </a:r>
            <a:endParaRPr b="1"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Though robust, the static </a:t>
            </a:r>
            <a:r>
              <a:rPr lang="en" sz="1300"/>
              <a:t>nature</a:t>
            </a:r>
            <a:r>
              <a:rPr lang="en" sz="1300"/>
              <a:t> of the Random Forest model may not be ideal long term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Incapable of pivoting dynamically to market conditions in real time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Ultimate Vision:</a:t>
            </a:r>
            <a:endParaRPr b="1" sz="13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 create a dynamic &amp; </a:t>
            </a:r>
            <a:r>
              <a:rPr lang="en" sz="1100"/>
              <a:t>multifaceted</a:t>
            </a:r>
            <a:r>
              <a:rPr lang="en" sz="1100"/>
              <a:t> market trading AI that reads, adapts, and evolves to volatile market conditions like a financial trader from the future.</a:t>
            </a:r>
            <a:endParaRPr sz="1100"/>
          </a:p>
        </p:txBody>
      </p:sp>
      <p:sp>
        <p:nvSpPr>
          <p:cNvPr id="632" name="Google Shape;632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57" title="ChatGPT Image Apr 7, 2025, 07_59_16 PM.png"/>
          <p:cNvPicPr preferRelativeResize="0"/>
          <p:nvPr/>
        </p:nvPicPr>
        <p:blipFill rotWithShape="1">
          <a:blip r:embed="rId3">
            <a:alphaModFix/>
          </a:blip>
          <a:srcRect b="-80" l="-5985" r="-52770" t="80"/>
          <a:stretch/>
        </p:blipFill>
        <p:spPr>
          <a:xfrm>
            <a:off x="4034525" y="1109450"/>
            <a:ext cx="5506030" cy="34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39" name="Google Shape;639;p58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640" name="Google Shape;640;p5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58"/>
          <p:cNvSpPr txBox="1"/>
          <p:nvPr>
            <p:ph type="title"/>
          </p:nvPr>
        </p:nvSpPr>
        <p:spPr>
          <a:xfrm>
            <a:off x="0" y="4370750"/>
            <a:ext cx="9406800" cy="12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GitHub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Repo: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https://github.com/keeg-Hson/CS2704-Market-Prediction-Algorithm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2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1</a:t>
            </a:r>
            <a:r>
              <a:rPr lang="en" sz="2900"/>
              <a:t>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Introduction/Hypothesis</a:t>
            </a:r>
            <a:endParaRPr sz="2900"/>
          </a:p>
        </p:txBody>
      </p:sp>
      <p:pic>
        <p:nvPicPr>
          <p:cNvPr id="477" name="Google Shape;477;p42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478" name="Google Shape;478;p42" title="ChatGPT Image Apr 7, 2025, 06_22_47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1.1: Introduction</a:t>
            </a:r>
            <a:endParaRPr/>
          </a:p>
        </p:txBody>
      </p:sp>
      <p:pic>
        <p:nvPicPr>
          <p:cNvPr id="485" name="Google Shape;485;p43" title="Screen Shot 2025-04-07 at 6.15.21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139" r="19139" t="0"/>
          <a:stretch/>
        </p:blipFill>
        <p:spPr>
          <a:xfrm>
            <a:off x="298300" y="1055350"/>
            <a:ext cx="4165801" cy="3783300"/>
          </a:xfrm>
          <a:prstGeom prst="rect">
            <a:avLst/>
          </a:prstGeom>
        </p:spPr>
      </p:pic>
      <p:sp>
        <p:nvSpPr>
          <p:cNvPr id="486" name="Google Shape;486;p43"/>
          <p:cNvSpPr txBox="1"/>
          <p:nvPr>
            <p:ph idx="1" type="subTitle"/>
          </p:nvPr>
        </p:nvSpPr>
        <p:spPr>
          <a:xfrm>
            <a:off x="4481951" y="10133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3"/>
          <p:cNvSpPr txBox="1"/>
          <p:nvPr>
            <p:ph idx="3" type="body"/>
          </p:nvPr>
        </p:nvSpPr>
        <p:spPr>
          <a:xfrm>
            <a:off x="4481950" y="1375163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following project was both designed and </a:t>
            </a:r>
            <a:r>
              <a:rPr lang="en"/>
              <a:t>implemented</a:t>
            </a:r>
            <a:r>
              <a:rPr lang="en"/>
              <a:t> to pose as a </a:t>
            </a:r>
            <a:r>
              <a:rPr b="1" lang="en"/>
              <a:t>machine learning algorithm</a:t>
            </a:r>
            <a:r>
              <a:rPr lang="en"/>
              <a:t> that seeks to predict both </a:t>
            </a:r>
            <a:r>
              <a:rPr b="1" lang="en"/>
              <a:t>past, present, and future stock market behaviours (such as market spikes and crashes)</a:t>
            </a:r>
            <a:r>
              <a:rPr lang="en"/>
              <a:t> with the utilization of both built in technical indicators (such as RSI, moving average, and volatility calculations), as well as a </a:t>
            </a:r>
            <a:r>
              <a:rPr b="1" lang="en"/>
              <a:t>Random Forest machine learning classifier model.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1.2: Hypothesis</a:t>
            </a:r>
            <a:endParaRPr/>
          </a:p>
        </p:txBody>
      </p:sp>
      <p:pic>
        <p:nvPicPr>
          <p:cNvPr id="494" name="Google Shape;494;p44" title="ChatGPT Image Apr 7, 2025, 08_38_10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293" r="13301" t="0"/>
          <a:stretch/>
        </p:blipFill>
        <p:spPr>
          <a:xfrm>
            <a:off x="298300" y="1055350"/>
            <a:ext cx="4165801" cy="3783301"/>
          </a:xfrm>
          <a:prstGeom prst="rect">
            <a:avLst/>
          </a:prstGeom>
        </p:spPr>
      </p:pic>
      <p:sp>
        <p:nvSpPr>
          <p:cNvPr id="495" name="Google Shape;495;p44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>
            <p:ph idx="3" type="body"/>
          </p:nvPr>
        </p:nvSpPr>
        <p:spPr>
          <a:xfrm>
            <a:off x="4481950" y="1407213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That stock market movements can be both modeled and predicted with the use of technical </a:t>
            </a:r>
            <a:r>
              <a:rPr lang="en"/>
              <a:t>indicators</a:t>
            </a:r>
            <a:r>
              <a:rPr lang="en"/>
              <a:t> (KPIs)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KPIs used: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RSI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Volatility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Returns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API used (our dataset) : Alpha Vantage </a:t>
            </a:r>
            <a:r>
              <a:rPr b="1" lang="en"/>
              <a:t>TIME_SERIES_DAILY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ML Model: </a:t>
            </a:r>
            <a:r>
              <a:rPr b="1" lang="en"/>
              <a:t>Random Forest Classifier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5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2: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Pipeline Breakdown</a:t>
            </a:r>
            <a:endParaRPr sz="2900"/>
          </a:p>
        </p:txBody>
      </p:sp>
      <p:pic>
        <p:nvPicPr>
          <p:cNvPr id="504" name="Google Shape;504;p45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505" name="Google Shape;505;p45" title="ChatGPT Image Apr 7, 2025, 08_13_22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506" name="Google Shape;506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279175" y="338025"/>
            <a:ext cx="4361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/>
              <a:t>Pipeline Components:</a:t>
            </a:r>
            <a:endParaRPr sz="2660"/>
          </a:p>
        </p:txBody>
      </p:sp>
      <p:sp>
        <p:nvSpPr>
          <p:cNvPr id="512" name="Google Shape;512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6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Ingestion: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Deals with extracting live market valuations to be further computed further down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Feature Engineering: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Structures set functionality for algorithms technical features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Includes: MA_20, Volatility, Return metrics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 txBox="1"/>
          <p:nvPr>
            <p:ph idx="5" type="body"/>
          </p:nvPr>
        </p:nvSpPr>
        <p:spPr>
          <a:xfrm>
            <a:off x="3727958" y="1354850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Event Labeling Logic:</a:t>
            </a:r>
            <a:endParaRPr b="1" sz="1050"/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en" sz="950"/>
              <a:t>Implementation of binary </a:t>
            </a:r>
            <a:r>
              <a:rPr lang="en" sz="950"/>
              <a:t>classification</a:t>
            </a:r>
            <a:r>
              <a:rPr lang="en" sz="950"/>
              <a:t> system that assigns numerical value based off of predicted future return valuations</a:t>
            </a:r>
            <a:endParaRPr sz="950"/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i="1" lang="en" sz="950"/>
              <a:t>1==’normal ’, 0==’crash’</a:t>
            </a:r>
            <a:endParaRPr i="1"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 txBox="1"/>
          <p:nvPr>
            <p:ph idx="2" type="body"/>
          </p:nvPr>
        </p:nvSpPr>
        <p:spPr>
          <a:xfrm>
            <a:off x="5437643" y="1354850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Balance Datasheet: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Involves balancing our extracted dataset valuations as appended to our respective .txt file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 txBox="1"/>
          <p:nvPr>
            <p:ph idx="3" type="body"/>
          </p:nvPr>
        </p:nvSpPr>
        <p:spPr>
          <a:xfrm>
            <a:off x="7147349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ML Model </a:t>
            </a:r>
            <a:r>
              <a:rPr b="1" lang="en" sz="1000"/>
              <a:t>Architecture: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Based on Random Forest ML classifier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Involves recursive retraining of our actual ML model with use of our extracted data valuations.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6" title="ChatGPT Image Apr 7, 2025, 06_35_13 PM.png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2126" r="12126" t="0"/>
          <a:stretch/>
        </p:blipFill>
        <p:spPr>
          <a:xfrm>
            <a:off x="298300" y="3322275"/>
            <a:ext cx="1715908" cy="1510198"/>
          </a:xfrm>
          <a:prstGeom prst="rect">
            <a:avLst/>
          </a:prstGeom>
        </p:spPr>
      </p:pic>
      <p:pic>
        <p:nvPicPr>
          <p:cNvPr id="519" name="Google Shape;519;p46" title="ChatGPT Image Apr 7, 2025, 06_29_36 PM.png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5790" l="0" r="0" t="5799"/>
          <a:stretch/>
        </p:blipFill>
        <p:spPr>
          <a:xfrm>
            <a:off x="2018355" y="3322276"/>
            <a:ext cx="1708201" cy="1510198"/>
          </a:xfrm>
          <a:prstGeom prst="rect">
            <a:avLst/>
          </a:prstGeom>
        </p:spPr>
      </p:pic>
      <p:pic>
        <p:nvPicPr>
          <p:cNvPr id="520" name="Google Shape;520;p46" title="ChatGPT Image Apr 7, 2025, 06_43_05 PM.pn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5790" l="0" r="0" t="5799"/>
          <a:stretch/>
        </p:blipFill>
        <p:spPr>
          <a:xfrm>
            <a:off x="5427747" y="3322276"/>
            <a:ext cx="1708201" cy="1510200"/>
          </a:xfrm>
          <a:prstGeom prst="rect">
            <a:avLst/>
          </a:prstGeom>
        </p:spPr>
      </p:pic>
      <p:pic>
        <p:nvPicPr>
          <p:cNvPr id="521" name="Google Shape;521;p46" title="ChatGPT Image Apr 7, 2025, 06_49_15 PM.png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5939" l="0" r="0" t="5931"/>
          <a:stretch/>
        </p:blipFill>
        <p:spPr>
          <a:xfrm>
            <a:off x="7137800" y="3322275"/>
            <a:ext cx="1713603" cy="1510198"/>
          </a:xfrm>
          <a:prstGeom prst="rect">
            <a:avLst/>
          </a:prstGeom>
        </p:spPr>
      </p:pic>
      <p:sp>
        <p:nvSpPr>
          <p:cNvPr id="522" name="Google Shape;522;p46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AutoNum type="arabicPeriod"/>
            </a:pPr>
            <a:r>
              <a:t/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1918299" y="881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7015525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7" name="Google Shape;527;p46" title="ChatGPT Image Apr 7, 2025, 06_51_27 PM.png"/>
          <p:cNvPicPr preferRelativeResize="0"/>
          <p:nvPr>
            <p:ph idx="7" type="pic"/>
          </p:nvPr>
        </p:nvPicPr>
        <p:blipFill rotWithShape="1">
          <a:blip r:embed="rId7">
            <a:alphaModFix/>
          </a:blip>
          <a:srcRect b="5790" l="0" r="0" t="5799"/>
          <a:stretch/>
        </p:blipFill>
        <p:spPr>
          <a:xfrm>
            <a:off x="3721897" y="3322276"/>
            <a:ext cx="1708201" cy="1510200"/>
          </a:xfrm>
          <a:prstGeom prst="rect">
            <a:avLst/>
          </a:prstGeom>
        </p:spPr>
      </p:pic>
      <p:sp>
        <p:nvSpPr>
          <p:cNvPr id="528" name="Google Shape;528;p46"/>
          <p:cNvSpPr txBox="1"/>
          <p:nvPr>
            <p:ph type="title"/>
          </p:nvPr>
        </p:nvSpPr>
        <p:spPr>
          <a:xfrm>
            <a:off x="4572000" y="292600"/>
            <a:ext cx="3629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60"/>
              <a:t>*Actual program consists of ~434 lines of code that </a:t>
            </a:r>
            <a:r>
              <a:rPr lang="en" sz="860"/>
              <a:t>didn't</a:t>
            </a:r>
            <a:r>
              <a:rPr lang="en" sz="860"/>
              <a:t> fit too nicely into here :(</a:t>
            </a:r>
            <a:endParaRPr sz="8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7" title="Screen Shot 2025-04-07 at 7.01.34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46091" t="0"/>
          <a:stretch/>
        </p:blipFill>
        <p:spPr>
          <a:xfrm>
            <a:off x="3789500" y="1205575"/>
            <a:ext cx="4581719" cy="3278500"/>
          </a:xfrm>
          <a:prstGeom prst="rect">
            <a:avLst/>
          </a:prstGeom>
        </p:spPr>
      </p:pic>
      <p:sp>
        <p:nvSpPr>
          <p:cNvPr id="534" name="Google Shape;534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7218"/>
              <a:buFont typeface="Arial"/>
              <a:buNone/>
            </a:pPr>
            <a:r>
              <a:rPr lang="en" sz="2660"/>
              <a:t>Pipeline Components (Part 2):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Additional:</a:t>
            </a:r>
            <a:r>
              <a:rPr lang="en"/>
              <a:t> </a:t>
            </a:r>
            <a:r>
              <a:rPr lang="en" sz="1400"/>
              <a:t>in_human_speak() Function: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>
            <p:ph idx="3" type="body"/>
          </p:nvPr>
        </p:nvSpPr>
        <p:spPr>
          <a:xfrm>
            <a:off x="323950" y="1994255"/>
            <a:ext cx="33144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Poses as more of an additional UX feature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Takes numerical/</a:t>
            </a:r>
            <a:r>
              <a:rPr lang="en" sz="1600"/>
              <a:t>statistical</a:t>
            </a:r>
            <a:r>
              <a:rPr lang="en" sz="1600"/>
              <a:t> data extractions and associated calculations and turns these findings into something readable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7218"/>
              <a:buFont typeface="Arial"/>
              <a:buNone/>
            </a:pPr>
            <a:r>
              <a:rPr lang="en" sz="2660"/>
              <a:t>Pipeline Components (Part 3):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48" title="ChatGPT Image Apr 7, 2025, 07_13_28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7363" l="0" r="0" t="3448"/>
          <a:stretch/>
        </p:blipFill>
        <p:spPr>
          <a:xfrm>
            <a:off x="299200" y="1071125"/>
            <a:ext cx="2849398" cy="1401603"/>
          </a:xfrm>
          <a:prstGeom prst="rect">
            <a:avLst/>
          </a:prstGeom>
        </p:spPr>
      </p:pic>
      <p:pic>
        <p:nvPicPr>
          <p:cNvPr id="544" name="Google Shape;544;p48" title="ChatGPT Image Apr 7, 2025, 07_25_26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945" l="0" r="0" t="12952"/>
          <a:stretch/>
        </p:blipFill>
        <p:spPr>
          <a:xfrm>
            <a:off x="5994250" y="1071125"/>
            <a:ext cx="2837226" cy="1401600"/>
          </a:xfrm>
          <a:prstGeom prst="rect">
            <a:avLst/>
          </a:prstGeom>
        </p:spPr>
      </p:pic>
      <p:pic>
        <p:nvPicPr>
          <p:cNvPr id="545" name="Google Shape;545;p48" title="ChatGPT Image Apr 7, 2025, 07_17_14 PM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3104" l="0" r="0" t="13111"/>
          <a:stretch/>
        </p:blipFill>
        <p:spPr>
          <a:xfrm>
            <a:off x="3157825" y="1071125"/>
            <a:ext cx="2849399" cy="1401603"/>
          </a:xfrm>
          <a:prstGeom prst="rect">
            <a:avLst/>
          </a:prstGeom>
        </p:spPr>
      </p:pic>
      <p:sp>
        <p:nvSpPr>
          <p:cNvPr id="546" name="Google Shape;546;p48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6. Live Prediction Pipeline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 txBox="1"/>
          <p:nvPr>
            <p:ph idx="7" type="body"/>
          </p:nvPr>
        </p:nvSpPr>
        <p:spPr>
          <a:xfrm>
            <a:off x="317275" y="2742506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Maintenance of a live + consistent prediction log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Purpose: for model retraining + data consistency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accompanying confidence scores extracted from previous processes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a monthly model retraining function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Data Visualization</a:t>
            </a:r>
            <a:endParaRPr/>
          </a:p>
        </p:txBody>
      </p:sp>
      <p:sp>
        <p:nvSpPr>
          <p:cNvPr id="549" name="Google Shape;549;p48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Main Pipeline</a:t>
            </a:r>
            <a:endParaRPr/>
          </a:p>
        </p:txBody>
      </p:sp>
      <p:sp>
        <p:nvSpPr>
          <p:cNvPr id="550" name="Google Shape;550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48"/>
          <p:cNvSpPr txBox="1"/>
          <p:nvPr>
            <p:ph idx="7" type="body"/>
          </p:nvPr>
        </p:nvSpPr>
        <p:spPr>
          <a:xfrm>
            <a:off x="3153700" y="2811081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Takes prior renditions + turns figures into readable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Utilizes</a:t>
            </a:r>
            <a:r>
              <a:rPr lang="en"/>
              <a:t> pandas library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Line graphs with plotted spike/crash predictions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functionality for user to </a:t>
            </a:r>
            <a:r>
              <a:rPr b="1" lang="en"/>
              <a:t>run program</a:t>
            </a:r>
            <a:endParaRPr b="1"/>
          </a:p>
        </p:txBody>
      </p:sp>
      <p:sp>
        <p:nvSpPr>
          <p:cNvPr id="552" name="Google Shape;552;p48"/>
          <p:cNvSpPr txBox="1"/>
          <p:nvPr>
            <p:ph idx="7" type="body"/>
          </p:nvPr>
        </p:nvSpPr>
        <p:spPr>
          <a:xfrm>
            <a:off x="5990125" y="2811081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Involves main functionality of program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Runs above functions in sequence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Effectively, this </a:t>
            </a:r>
            <a:r>
              <a:rPr lang="en"/>
              <a:t>component</a:t>
            </a:r>
            <a:r>
              <a:rPr lang="en"/>
              <a:t> is the ‘engine’ that powers our programs overall functionality/associated </a:t>
            </a:r>
            <a:r>
              <a:rPr lang="en"/>
              <a:t>operations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9" title="ChatGPT Image Apr 7, 2025, 07_21_01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19" r="3410" t="0"/>
          <a:stretch/>
        </p:blipFill>
        <p:spPr>
          <a:xfrm>
            <a:off x="3789350" y="1216800"/>
            <a:ext cx="5062053" cy="3622200"/>
          </a:xfrm>
          <a:prstGeom prst="rect">
            <a:avLst/>
          </a:prstGeom>
        </p:spPr>
      </p:pic>
      <p:sp>
        <p:nvSpPr>
          <p:cNvPr id="558" name="Google Shape;558;p4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Pipeline Components (Part 4):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Additional: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Daily Scheduler</a:t>
            </a:r>
            <a:r>
              <a:rPr lang="en" sz="1400"/>
              <a:t> Function: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 txBox="1"/>
          <p:nvPr>
            <p:ph idx="3" type="body"/>
          </p:nvPr>
        </p:nvSpPr>
        <p:spPr>
          <a:xfrm>
            <a:off x="323955" y="1994247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Runs program at </a:t>
            </a:r>
            <a:r>
              <a:rPr b="1" lang="en"/>
              <a:t>6:00PM daily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functionality to run program once, then </a:t>
            </a:r>
            <a:r>
              <a:rPr lang="en"/>
              <a:t>schedule</a:t>
            </a:r>
            <a:r>
              <a:rPr lang="en"/>
              <a:t> to run once on a daily basis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Features primary intention is to maintain accurate model retraining data valuations</a:t>
            </a:r>
            <a:endParaRPr/>
          </a:p>
        </p:txBody>
      </p:sp>
      <p:sp>
        <p:nvSpPr>
          <p:cNvPr id="561" name="Google Shape;561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